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Roboto Medium"/>
      <p:regular r:id="rId42"/>
      <p:bold r:id="rId43"/>
      <p:italic r:id="rId44"/>
      <p:boldItalic r:id="rId45"/>
    </p:embeddedFont>
    <p:embeddedFont>
      <p:font typeface="Roboto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RobotoMedium-regular.fntdata"/><Relationship Id="rId41" Type="http://schemas.openxmlformats.org/officeDocument/2006/relationships/slide" Target="slides/slide36.xml"/><Relationship Id="rId44" Type="http://schemas.openxmlformats.org/officeDocument/2006/relationships/font" Target="fonts/RobotoMedium-italic.fntdata"/><Relationship Id="rId43" Type="http://schemas.openxmlformats.org/officeDocument/2006/relationships/font" Target="fonts/RobotoMedium-bold.fntdata"/><Relationship Id="rId46" Type="http://schemas.openxmlformats.org/officeDocument/2006/relationships/font" Target="fonts/Roboto-regular.fntdata"/><Relationship Id="rId45" Type="http://schemas.openxmlformats.org/officeDocument/2006/relationships/font" Target="fonts/Roboto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-italic.fntdata"/><Relationship Id="rId47" Type="http://schemas.openxmlformats.org/officeDocument/2006/relationships/font" Target="fonts/Roboto-bold.fntdata"/><Relationship Id="rId49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gif>
</file>

<file path=ppt/media/image23.png>
</file>

<file path=ppt/media/image24.gif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kubernetes.io/docs/tasks/manage-kubernetes-objects/imperative-command/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kubernetes.io/docs/tasks/manage-kubernetes-objects/imperative-command/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kubernetes.io/docs/concepts/workloads/controllers/deployment/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kubernetes.io/docs/concepts/services-networking/service/" TargetMode="Externa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researchgate.net/figure/Kubernetes-architecture_fig1_320248964" TargetMode="External"/><Relationship Id="rId3" Type="http://schemas.openxmlformats.org/officeDocument/2006/relationships/hyperlink" Target="https://kubernetes.io/blog/2018/07/18/11-ways-not-to-get-hacked/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kubernetes.io/docs/concepts/overview/working-with-objects/kubernetes-objects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401c104a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401c104a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1f12a7c88c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1f12a7c88c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https://kubernetes.io/docs/tasks/manage-kubernetes-objects/imperative-command/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https://kubernetes.io/docs/concepts/workloads/controllers/deployment/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f6700585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1f6700585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https://kubernetes.io/docs/tasks/manage-kubernetes-objects/imperative-command/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https://kubernetes.io/docs/concepts/workloads/controllers/deployment/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1f6700585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1f6700585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https://kubernetes.io/docs/tasks/manage-kubernetes-objects/declarative-config/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f67005852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1f67005852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ea2b0bfa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ea2b0bf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https://kubernetes.io/docs/concepts/workloads/pods/pod-lifecycle/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0cc050ac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20cc050ac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1f6700585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1f6700585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f12a7c88c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1f12a7c88c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f12a7c88c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1f12a7c88c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https://kubernetes.io/docs/concepts/workloads/controllers/deployment/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https://medium.com/avmconsulting-blog/deployment-types-in-kubernetes-14b70ca7ef93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1f67005852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1f67005852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1ea2b0bfa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11ea2b0bfa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1f6700585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1f6700585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1f12a7c88c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1f12a7c88c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https://www.bluematador.com/blog/kubernetes-deployments-rolling-update-configuration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1f12a7c88c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1f12a7c88c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f12a7c88c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1f12a7c88c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https://kubecloud.io/setting-up-kubernetes-visualization-of-a-cluster-96826433fc64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1f12a7c88c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1f12a7c88c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f12a7c88c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1f12a7c88c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1f12a7c88c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1f12a7c88c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1f12a7c88c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1f12a7c88c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1f6700585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1f6700585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https://www.containiq.com/post/kubernetes-objects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0cc050ac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0cc050ac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1f67005852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1f6700585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f12a7c88c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1f12a7c88c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https://medium.com/devops-mojo/kubernetes-objects-resources-overview-introduction-understanding-kubernetes-objects-24d7b47bb018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1f67005852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1f67005852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https://medium.com/devops-mojo/kubernetes-objects-resources-overview-introduction-understanding-kubernetes-objects-24d7b47bb018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1f67005852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1f67005852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https://kubernetes.io/docs/concepts/services-networking/service/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https://stackoverflow.com/questions/39159547/how-is-cluster-ip-in-kubernetes-aws-configured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20cc050ac2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20cc050ac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https://medium.com/google-cloud/kubernetes-nodeport-vs-loadbalancer-vs-ingress-when-should-i-use-what-922f010849e0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https://stackoverflow.com/questions/39159547/how-is-cluster-ip-in-kubernetes-aws-configured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1f12a7c88c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1f12a7c88c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https://rinormaloku.com/kubernetes-in-practice-services/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1f67005852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1f67005852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20cc050ac2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20cc050ac2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1f67005852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1f67005852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https://www.researchgate.net/figure/Kubernetes-architecture_fig1_320248964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https://kubernetes.io/blog/2018/07/18/11-ways-not-to-get-hacked/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https://kubernetes.io/docs/concepts/architecture/controller/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f12a7c88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f12a7c88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https://kubernetes.io/docs/concepts/overview/working-with-objects/kubernetes-objects/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https://medium.com/devops-mojo/kubernetes-objects-resources-overview-introduction-understanding-kubernetes-objects-24d7b47bb018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1f12a7c88c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1f12a7c88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ea2b0bfa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1ea2b0bfa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https://www.youtube.com/watch?v=qmDzcu5uY1I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1f67005852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1f67005852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f12a7c88c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f12a7c88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https://medium.com/payscale-tech/imperative-vs-declarative-a-kubernetes-tutorial-4be66c5d8914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2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2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2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#1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173404" y="4568875"/>
            <a:ext cx="293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5150" y="4235025"/>
            <a:ext cx="2937400" cy="64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title"/>
          </p:nvPr>
        </p:nvSpPr>
        <p:spPr>
          <a:xfrm>
            <a:off x="418000" y="1791025"/>
            <a:ext cx="8145900" cy="20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536086" y="4532676"/>
            <a:ext cx="405712" cy="39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None/>
              <a:defRPr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None/>
              <a:defRPr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None/>
              <a:defRPr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None/>
              <a:defRPr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None/>
              <a:defRPr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None/>
              <a:defRPr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None/>
              <a:defRPr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None/>
              <a:defRPr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None/>
              <a:defRPr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173404" y="4568875"/>
            <a:ext cx="293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536086" y="4532676"/>
            <a:ext cx="405712" cy="39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Medium"/>
              <a:buNone/>
              <a:defRPr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173404" y="4568875"/>
            <a:ext cx="293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" name="Google Shape;2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536086" y="4532676"/>
            <a:ext cx="405712" cy="39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Medium"/>
              <a:buNone/>
              <a:defRPr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173404" y="4568875"/>
            <a:ext cx="293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" name="Google Shape;3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536086" y="4532676"/>
            <a:ext cx="405712" cy="39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#2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173404" y="4568875"/>
            <a:ext cx="293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418000" y="1791025"/>
            <a:ext cx="5093400" cy="20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173404" y="4568875"/>
            <a:ext cx="293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" name="Google Shape;36;p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37" name="Google Shape;3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4521" y="4645072"/>
            <a:ext cx="1510252" cy="33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type="title"/>
          </p:nvPr>
        </p:nvSpPr>
        <p:spPr>
          <a:xfrm>
            <a:off x="490250" y="1181725"/>
            <a:ext cx="6367800" cy="25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Roboto Medium"/>
              <a:buNone/>
              <a:defRPr sz="4800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Roboto"/>
              <a:buNone/>
              <a:defRPr sz="4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Roboto"/>
              <a:buNone/>
              <a:defRPr sz="4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Roboto"/>
              <a:buNone/>
              <a:defRPr sz="4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Roboto"/>
              <a:buNone/>
              <a:defRPr sz="4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Roboto"/>
              <a:buNone/>
              <a:defRPr sz="4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Roboto"/>
              <a:buNone/>
              <a:defRPr sz="4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Roboto"/>
              <a:buNone/>
              <a:defRPr sz="4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Roboto"/>
              <a:buNone/>
              <a:defRPr sz="4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73404" y="4568875"/>
            <a:ext cx="293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" name="Google Shape;4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4521" y="4645072"/>
            <a:ext cx="1510252" cy="33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73404" y="4568875"/>
            <a:ext cx="293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4521" y="4645072"/>
            <a:ext cx="1510252" cy="33322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Medium"/>
              <a:buNone/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 Medium"/>
              <a:buNone/>
              <a:defRPr sz="2800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73404" y="4568875"/>
            <a:ext cx="293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999999"/>
                </a:solidFill>
              </a:defRPr>
            </a:lvl1pPr>
            <a:lvl2pPr lvl="1" algn="r">
              <a:buNone/>
              <a:defRPr sz="1000">
                <a:solidFill>
                  <a:srgbClr val="999999"/>
                </a:solidFill>
              </a:defRPr>
            </a:lvl2pPr>
            <a:lvl3pPr lvl="2" algn="r">
              <a:buNone/>
              <a:defRPr sz="1000">
                <a:solidFill>
                  <a:srgbClr val="999999"/>
                </a:solidFill>
              </a:defRPr>
            </a:lvl3pPr>
            <a:lvl4pPr lvl="3" algn="r">
              <a:buNone/>
              <a:defRPr sz="1000">
                <a:solidFill>
                  <a:srgbClr val="999999"/>
                </a:solidFill>
              </a:defRPr>
            </a:lvl4pPr>
            <a:lvl5pPr lvl="4" algn="r">
              <a:buNone/>
              <a:defRPr sz="1000">
                <a:solidFill>
                  <a:srgbClr val="999999"/>
                </a:solidFill>
              </a:defRPr>
            </a:lvl5pPr>
            <a:lvl6pPr lvl="5" algn="r">
              <a:buNone/>
              <a:defRPr sz="1000">
                <a:solidFill>
                  <a:srgbClr val="999999"/>
                </a:solidFill>
              </a:defRPr>
            </a:lvl6pPr>
            <a:lvl7pPr lvl="6" algn="r">
              <a:buNone/>
              <a:defRPr sz="1000">
                <a:solidFill>
                  <a:srgbClr val="999999"/>
                </a:solidFill>
              </a:defRPr>
            </a:lvl7pPr>
            <a:lvl8pPr lvl="7" algn="r">
              <a:buNone/>
              <a:defRPr sz="1000">
                <a:solidFill>
                  <a:srgbClr val="999999"/>
                </a:solidFill>
              </a:defRPr>
            </a:lvl8pPr>
            <a:lvl9pPr lvl="8" algn="r">
              <a:buNone/>
              <a:defRPr sz="1000">
                <a:solidFill>
                  <a:srgbClr val="999999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kubernetes.io/docs/reference/command-line-tools-reference/kube-scheduler/" TargetMode="External"/><Relationship Id="rId4" Type="http://schemas.openxmlformats.org/officeDocument/2006/relationships/hyperlink" Target="https://kubernetes.io/docs/setup/production-environment/container-runtimes" TargetMode="External"/><Relationship Id="rId5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gif"/><Relationship Id="rId4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kubernetes.io/docs/concepts/workloads/controllers/deployment/#creating-a-deployment" TargetMode="External"/><Relationship Id="rId4" Type="http://schemas.openxmlformats.org/officeDocument/2006/relationships/hyperlink" Target="https://kubernetes.io/docs/concepts/workloads/controllers/deployment/#updating-a-deployment" TargetMode="External"/><Relationship Id="rId9" Type="http://schemas.openxmlformats.org/officeDocument/2006/relationships/hyperlink" Target="https://kubernetes.io/docs/concepts/workloads/controllers/deployment/#clean-up-policy" TargetMode="External"/><Relationship Id="rId5" Type="http://schemas.openxmlformats.org/officeDocument/2006/relationships/hyperlink" Target="https://kubernetes.io/docs/concepts/workloads/controllers/deployment/#rolling-back-a-deployment" TargetMode="External"/><Relationship Id="rId6" Type="http://schemas.openxmlformats.org/officeDocument/2006/relationships/hyperlink" Target="https://kubernetes.io/docs/concepts/workloads/controllers/deployment/#scaling-a-deployment" TargetMode="External"/><Relationship Id="rId7" Type="http://schemas.openxmlformats.org/officeDocument/2006/relationships/hyperlink" Target="https://kubernetes.io/docs/concepts/workloads/controllers/deployment/#pausing-and-resuming-a-deployment" TargetMode="External"/><Relationship Id="rId8" Type="http://schemas.openxmlformats.org/officeDocument/2006/relationships/hyperlink" Target="https://kubernetes.io/docs/concepts/workloads/controllers/deployment/#deployment-statu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kubernetes.io/docs/concepts/workloads/controllers/deployment/#scaling-a-deployment" TargetMode="External"/><Relationship Id="rId4" Type="http://schemas.openxmlformats.org/officeDocument/2006/relationships/image" Target="../media/image24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kubernetes.io/docs/concepts/architecture/nodes/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kubernetes.io/docs/reference/kubernetes-api/cluster-resources/lease-v1/" TargetMode="External"/><Relationship Id="rId4" Type="http://schemas.openxmlformats.org/officeDocument/2006/relationships/image" Target="../media/image3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kubernetes.io/docs/concepts/workloads/pods/" TargetMode="External"/><Relationship Id="rId4" Type="http://schemas.openxmlformats.org/officeDocument/2006/relationships/hyperlink" Target="https://kubernetes.io/docs/concepts/workloads/controllers/deployment/" TargetMode="External"/><Relationship Id="rId5" Type="http://schemas.openxmlformats.org/officeDocument/2006/relationships/hyperlink" Target="https://medium.com/devops-mojo/kubernetes-service-types-overview-introduction-to-k8s-service-types-what-are-types-of-kubernetes-services-ea6db72c3f8c" TargetMode="External"/><Relationship Id="rId6" Type="http://schemas.openxmlformats.org/officeDocument/2006/relationships/hyperlink" Target="https://kubernetes.io/docs/concepts/overview/working-with-objects/labels/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png"/><Relationship Id="rId4" Type="http://schemas.openxmlformats.org/officeDocument/2006/relationships/image" Target="../media/image3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7.gif"/><Relationship Id="rId4" Type="http://schemas.openxmlformats.org/officeDocument/2006/relationships/image" Target="../media/image2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hyperlink" Target="https://kubernetes.io/docs/concepts/overview/working-with-objects/kubernetes-objects/#kubernetes-object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kubernetes.io/docs/reference/glossary/?all=true#term-control-plane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type="title"/>
          </p:nvPr>
        </p:nvSpPr>
        <p:spPr>
          <a:xfrm>
            <a:off x="418000" y="1791025"/>
            <a:ext cx="8145900" cy="20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Kubernetes</a:t>
            </a:r>
            <a:endParaRPr/>
          </a:p>
          <a:p>
            <a:pPr indent="-395816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33"/>
              <a:buFont typeface="Arial"/>
              <a:buChar char="-"/>
            </a:pPr>
            <a:r>
              <a:rPr lang="en" sz="2633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[Session 2] Kubernetes Introduction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/>
        </p:nvSpPr>
        <p:spPr>
          <a:xfrm>
            <a:off x="89575" y="352125"/>
            <a:ext cx="8372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Imperative Commands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210875" y="720800"/>
            <a:ext cx="8088600" cy="49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Kubernetes objects can quickly be created, updated, and deleted directly using imperative commands built into the </a:t>
            </a:r>
            <a:r>
              <a:rPr lang="en" sz="10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kubectl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command-line tool.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When using imperative commands, a user operates directly on live objects in a cluster.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Object:  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create deployment nginx --image nginx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Update/edit Object: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</a:t>
            </a:r>
            <a:r>
              <a:rPr lang="en" sz="850">
                <a:solidFill>
                  <a:srgbClr val="AA22FF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image deployment/nginx-deployment </a:t>
            </a:r>
            <a:r>
              <a:rPr lang="en" sz="850">
                <a:solidFill>
                  <a:srgbClr val="B8860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nginx</a:t>
            </a:r>
            <a:r>
              <a:rPr lang="en" sz="8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nginx:1.16.1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OR 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edit deployment/nginx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Delete object: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delete deployment nginx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View object: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Get, describe, logs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Kubectl cheat sheet link -----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https://jamesdefabia.github.io/docs/user-guide/kubectl/kubectl/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/>
        </p:nvSpPr>
        <p:spPr>
          <a:xfrm>
            <a:off x="89575" y="352125"/>
            <a:ext cx="8372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Imperative object configuration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210875" y="873200"/>
            <a:ext cx="8088600" cy="42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ubectl command specifies the operation (create, replace, etc.), optional flags and </a:t>
            </a: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at least one file name.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400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file specified must contain a full definition of the object in YAML or JSON format.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the objects defined in a configuration file: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create -f pod-test.yaml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Delete the objects defined in two configuration files: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delete -f pod-test.yaml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Update the objects defined in a configuration file by overwriting the live configuration: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replace -f pod-test-replace.yaml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///first get current object by 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/// kubectl get po nginx -o yaml &gt; nginx-replace.yaml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/// edit this file and run above cmd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/>
        </p:nvSpPr>
        <p:spPr>
          <a:xfrm>
            <a:off x="89575" y="352125"/>
            <a:ext cx="8372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17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Declarative object configuration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210875" y="720800"/>
            <a:ext cx="8088600" cy="44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Kubernetes objects can be created, updated, and deleted by storing multiple object configuration files in a directory and using </a:t>
            </a:r>
            <a:r>
              <a:rPr lang="en" sz="10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kubectl apply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recursively create and update those objects as needed.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400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method retains writes made to live objects without merging the changes back into the object configuration files. </a:t>
            </a:r>
            <a:r>
              <a:rPr lang="en" sz="10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kubectl diff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also gives you a preview of what changes </a:t>
            </a:r>
            <a:r>
              <a:rPr lang="en" sz="10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apply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will make.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Sets fields that appear in the configuration file in the live configuration.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Clears fields removed from the configuration file in the live configuration.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Create/update the objects defined in a configuration dir:</a:t>
            </a:r>
            <a:endParaRPr sz="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apply -f declarative/</a:t>
            </a:r>
            <a:endParaRPr sz="7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Print live config for annotations:</a:t>
            </a:r>
            <a:endParaRPr sz="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get deployment nginx-deployment -o yaml</a:t>
            </a:r>
            <a:endParaRPr sz="7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Edit by imperative:</a:t>
            </a:r>
            <a:endParaRPr sz="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scale deployment/nginx-deployment --replicas=2</a:t>
            </a:r>
            <a:endParaRPr sz="1050">
              <a:solidFill>
                <a:srgbClr val="666666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Check for annotation:</a:t>
            </a:r>
            <a:endParaRPr sz="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get deployment nginx-deployment -o yaml</a:t>
            </a:r>
            <a:endParaRPr sz="7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Run kubectl diff to print the object that will be created:</a:t>
            </a:r>
            <a:endParaRPr sz="9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diff -f &lt;directory&gt;/</a:t>
            </a:r>
            <a:endParaRPr sz="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Update for add/remove fields:</a:t>
            </a:r>
            <a:endParaRPr sz="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apply -f </a:t>
            </a:r>
            <a:r>
              <a:rPr lang="en" sz="7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deploy-declative-updated.yaml</a:t>
            </a:r>
            <a:endParaRPr sz="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Note: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Add the </a:t>
            </a:r>
            <a:r>
              <a:rPr lang="en" sz="750">
                <a:solidFill>
                  <a:srgbClr val="C97300"/>
                </a:solidFill>
                <a:latin typeface="Courier New"/>
                <a:ea typeface="Courier New"/>
                <a:cs typeface="Courier New"/>
                <a:sym typeface="Courier New"/>
              </a:rPr>
              <a:t>-R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flag to recursively process directories.</a:t>
            </a:r>
            <a:endParaRPr sz="9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K8s Objects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204675" y="368775"/>
            <a:ext cx="8520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222222"/>
                </a:solidFill>
                <a:highlight>
                  <a:srgbClr val="FFFFFF"/>
                </a:highlight>
              </a:rPr>
              <a:t>POD</a:t>
            </a:r>
            <a:endParaRPr sz="17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138" name="Google Shape;138;p24"/>
          <p:cNvSpPr txBox="1"/>
          <p:nvPr/>
        </p:nvSpPr>
        <p:spPr>
          <a:xfrm>
            <a:off x="303800" y="822375"/>
            <a:ext cx="7734000" cy="19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28575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200"/>
              <a:buFont typeface="Arial"/>
              <a:buChar char="●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</a:rPr>
              <a:t>Pod is the basic unit of work and the smallest deployable unit of computing that you can create and manage in Kubernetes.</a:t>
            </a:r>
            <a:endParaRPr sz="11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200"/>
              <a:buFont typeface="Arial"/>
              <a:buChar char="●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</a:rPr>
              <a:t>Pod is a group of one or more containers, with shared storage and network resources, and a specification for how to run the containers.</a:t>
            </a:r>
            <a:endParaRPr sz="11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0" marL="28575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292929"/>
              </a:buClr>
              <a:buSzPts val="1200"/>
              <a:buFont typeface="Arial"/>
              <a:buChar char="●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</a:rPr>
              <a:t>Pod is a thin wrapper around one or more containers.</a:t>
            </a:r>
            <a:endParaRPr sz="11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0" marL="285750" rtl="0" algn="l">
              <a:lnSpc>
                <a:spcPct val="100000"/>
              </a:lnSpc>
              <a:spcBef>
                <a:spcPts val="1700"/>
              </a:spcBef>
              <a:spcAft>
                <a:spcPts val="1000"/>
              </a:spcAft>
              <a:buClr>
                <a:srgbClr val="292929"/>
              </a:buClr>
              <a:buSzPts val="1200"/>
              <a:buFont typeface="Arial"/>
              <a:buChar char="●"/>
            </a:pP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</a:rPr>
              <a:t>Once the </a:t>
            </a: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scheduler</a:t>
            </a: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</a:rPr>
              <a:t> assigns a Pod to a Node, the kubelet starts creating containers for that Pod using a </a:t>
            </a:r>
            <a:r>
              <a:rPr lang="en" sz="11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container runtime</a:t>
            </a: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</a:rPr>
              <a:t>.</a:t>
            </a:r>
            <a:endParaRPr sz="11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3850" y="2874526"/>
            <a:ext cx="4140249" cy="1947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interaction flow (Pod create)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5" name="Google Shape;145;p25"/>
          <p:cNvSpPr txBox="1"/>
          <p:nvPr/>
        </p:nvSpPr>
        <p:spPr>
          <a:xfrm>
            <a:off x="93150" y="1186325"/>
            <a:ext cx="316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25"/>
          <p:cNvSpPr txBox="1"/>
          <p:nvPr/>
        </p:nvSpPr>
        <p:spPr>
          <a:xfrm>
            <a:off x="269075" y="1170875"/>
            <a:ext cx="3327600" cy="4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kubectl run nginx --image=nginx   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25"/>
          <p:cNvSpPr/>
          <p:nvPr/>
        </p:nvSpPr>
        <p:spPr>
          <a:xfrm>
            <a:off x="688625" y="1795225"/>
            <a:ext cx="2664600" cy="28563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5"/>
          <p:cNvSpPr/>
          <p:nvPr/>
        </p:nvSpPr>
        <p:spPr>
          <a:xfrm>
            <a:off x="3720923" y="1795225"/>
            <a:ext cx="2132100" cy="1385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5"/>
          <p:cNvSpPr/>
          <p:nvPr/>
        </p:nvSpPr>
        <p:spPr>
          <a:xfrm>
            <a:off x="3720924" y="3302700"/>
            <a:ext cx="2132100" cy="1385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5"/>
          <p:cNvSpPr/>
          <p:nvPr/>
        </p:nvSpPr>
        <p:spPr>
          <a:xfrm>
            <a:off x="957700" y="1876625"/>
            <a:ext cx="993600" cy="7140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server</a:t>
            </a:r>
            <a:endParaRPr/>
          </a:p>
        </p:txBody>
      </p:sp>
      <p:sp>
        <p:nvSpPr>
          <p:cNvPr id="151" name="Google Shape;151;p25"/>
          <p:cNvSpPr/>
          <p:nvPr/>
        </p:nvSpPr>
        <p:spPr>
          <a:xfrm>
            <a:off x="2103650" y="2630700"/>
            <a:ext cx="1114909" cy="572700"/>
          </a:xfrm>
          <a:prstGeom prst="flowChartMagneticDisk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etcd</a:t>
            </a:r>
            <a:endParaRPr/>
          </a:p>
        </p:txBody>
      </p:sp>
      <p:sp>
        <p:nvSpPr>
          <p:cNvPr id="152" name="Google Shape;152;p25"/>
          <p:cNvSpPr/>
          <p:nvPr/>
        </p:nvSpPr>
        <p:spPr>
          <a:xfrm>
            <a:off x="2103666" y="3370475"/>
            <a:ext cx="1114800" cy="4587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Scheduler</a:t>
            </a:r>
            <a:endParaRPr/>
          </a:p>
        </p:txBody>
      </p:sp>
      <p:sp>
        <p:nvSpPr>
          <p:cNvPr id="153" name="Google Shape;153;p25"/>
          <p:cNvSpPr/>
          <p:nvPr/>
        </p:nvSpPr>
        <p:spPr>
          <a:xfrm>
            <a:off x="2103650" y="3996250"/>
            <a:ext cx="1114800" cy="4587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Controller Manager</a:t>
            </a:r>
            <a:endParaRPr/>
          </a:p>
        </p:txBody>
      </p:sp>
      <p:sp>
        <p:nvSpPr>
          <p:cNvPr id="154" name="Google Shape;154;p25"/>
          <p:cNvSpPr/>
          <p:nvPr/>
        </p:nvSpPr>
        <p:spPr>
          <a:xfrm>
            <a:off x="3596764" y="2258575"/>
            <a:ext cx="890100" cy="4587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kubelet</a:t>
            </a:r>
            <a:endParaRPr/>
          </a:p>
        </p:txBody>
      </p:sp>
      <p:sp>
        <p:nvSpPr>
          <p:cNvPr id="155" name="Google Shape;155;p25"/>
          <p:cNvSpPr/>
          <p:nvPr/>
        </p:nvSpPr>
        <p:spPr>
          <a:xfrm>
            <a:off x="3596764" y="3766050"/>
            <a:ext cx="890100" cy="4587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kubelet</a:t>
            </a:r>
            <a:endParaRPr/>
          </a:p>
        </p:txBody>
      </p:sp>
      <p:sp>
        <p:nvSpPr>
          <p:cNvPr id="156" name="Google Shape;156;p25"/>
          <p:cNvSpPr/>
          <p:nvPr/>
        </p:nvSpPr>
        <p:spPr>
          <a:xfrm>
            <a:off x="4794439" y="1955600"/>
            <a:ext cx="890100" cy="4587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Kube proxy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7" name="Google Shape;157;p25"/>
          <p:cNvSpPr/>
          <p:nvPr/>
        </p:nvSpPr>
        <p:spPr>
          <a:xfrm>
            <a:off x="4794439" y="2571750"/>
            <a:ext cx="890100" cy="4587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</a:t>
            </a:r>
            <a:endParaRPr/>
          </a:p>
        </p:txBody>
      </p:sp>
      <p:sp>
        <p:nvSpPr>
          <p:cNvPr id="158" name="Google Shape;158;p25"/>
          <p:cNvSpPr/>
          <p:nvPr/>
        </p:nvSpPr>
        <p:spPr>
          <a:xfrm>
            <a:off x="4794439" y="3504575"/>
            <a:ext cx="890100" cy="4587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Kube proxy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9" name="Google Shape;159;p25"/>
          <p:cNvSpPr/>
          <p:nvPr/>
        </p:nvSpPr>
        <p:spPr>
          <a:xfrm>
            <a:off x="4794439" y="4110525"/>
            <a:ext cx="890100" cy="4587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runtime</a:t>
            </a:r>
            <a:endParaRPr/>
          </a:p>
        </p:txBody>
      </p:sp>
      <p:cxnSp>
        <p:nvCxnSpPr>
          <p:cNvPr id="160" name="Google Shape;160;p25"/>
          <p:cNvCxnSpPr>
            <a:stCxn id="150" idx="3"/>
            <a:endCxn id="155" idx="1"/>
          </p:cNvCxnSpPr>
          <p:nvPr/>
        </p:nvCxnSpPr>
        <p:spPr>
          <a:xfrm>
            <a:off x="1951300" y="2233625"/>
            <a:ext cx="1645500" cy="1761900"/>
          </a:xfrm>
          <a:prstGeom prst="bentConnector3">
            <a:avLst>
              <a:gd fmla="val 9210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161" name="Google Shape;161;p25"/>
          <p:cNvCxnSpPr>
            <a:stCxn id="150" idx="2"/>
            <a:endCxn id="151" idx="2"/>
          </p:cNvCxnSpPr>
          <p:nvPr/>
        </p:nvCxnSpPr>
        <p:spPr>
          <a:xfrm flipH="1" rot="-5400000">
            <a:off x="1615900" y="2429225"/>
            <a:ext cx="326400" cy="649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162" name="Google Shape;162;p25"/>
          <p:cNvCxnSpPr>
            <a:endCxn id="152" idx="1"/>
          </p:cNvCxnSpPr>
          <p:nvPr/>
        </p:nvCxnSpPr>
        <p:spPr>
          <a:xfrm flipH="1" rot="-5400000">
            <a:off x="1195116" y="2691275"/>
            <a:ext cx="1012500" cy="804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163" name="Google Shape;163;p25"/>
          <p:cNvCxnSpPr>
            <a:endCxn id="153" idx="1"/>
          </p:cNvCxnSpPr>
          <p:nvPr/>
        </p:nvCxnSpPr>
        <p:spPr>
          <a:xfrm flipH="1" rot="-5400000">
            <a:off x="782300" y="2904250"/>
            <a:ext cx="1617300" cy="1025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pic>
        <p:nvPicPr>
          <p:cNvPr id="164" name="Google Shape;1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09025"/>
            <a:ext cx="649200" cy="649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5" name="Google Shape;165;p25"/>
          <p:cNvCxnSpPr>
            <a:stCxn id="164" idx="3"/>
            <a:endCxn id="150" idx="1"/>
          </p:cNvCxnSpPr>
          <p:nvPr/>
        </p:nvCxnSpPr>
        <p:spPr>
          <a:xfrm>
            <a:off x="649200" y="2233625"/>
            <a:ext cx="30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66" name="Google Shape;166;p25"/>
          <p:cNvCxnSpPr>
            <a:stCxn id="155" idx="3"/>
            <a:endCxn id="159" idx="1"/>
          </p:cNvCxnSpPr>
          <p:nvPr/>
        </p:nvCxnSpPr>
        <p:spPr>
          <a:xfrm>
            <a:off x="4486864" y="3995400"/>
            <a:ext cx="307500" cy="34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167" name="Google Shape;167;p25"/>
          <p:cNvSpPr txBox="1"/>
          <p:nvPr/>
        </p:nvSpPr>
        <p:spPr>
          <a:xfrm>
            <a:off x="5977150" y="1170875"/>
            <a:ext cx="31668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635"/>
              </a:buClr>
              <a:buSzPts val="900"/>
              <a:buFont typeface="Roboto"/>
              <a:buChar char="❏"/>
            </a:pPr>
            <a:r>
              <a:rPr lang="en" sz="900">
                <a:solidFill>
                  <a:srgbClr val="222635"/>
                </a:solidFill>
                <a:latin typeface="Roboto"/>
                <a:ea typeface="Roboto"/>
                <a:cs typeface="Roboto"/>
                <a:sym typeface="Roboto"/>
              </a:rPr>
              <a:t>kubectl or any other API client submits the Pod spec to the API server.</a:t>
            </a:r>
            <a:endParaRPr sz="900">
              <a:solidFill>
                <a:srgbClr val="22263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635"/>
              </a:buClr>
              <a:buSzPts val="900"/>
              <a:buFont typeface="Roboto"/>
              <a:buChar char="❏"/>
            </a:pPr>
            <a:r>
              <a:rPr lang="en" sz="900">
                <a:solidFill>
                  <a:srgbClr val="222635"/>
                </a:solidFill>
                <a:latin typeface="Roboto"/>
                <a:ea typeface="Roboto"/>
                <a:cs typeface="Roboto"/>
                <a:sym typeface="Roboto"/>
              </a:rPr>
              <a:t>The API server writes the Pod object to the etcd data store. Once the write is successful, an acknowledgment is sent back to API server and to the client.</a:t>
            </a:r>
            <a:endParaRPr sz="900">
              <a:solidFill>
                <a:srgbClr val="22263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635"/>
              </a:buClr>
              <a:buSzPts val="900"/>
              <a:buFont typeface="Roboto"/>
              <a:buChar char="❏"/>
            </a:pPr>
            <a:r>
              <a:rPr lang="en" sz="900">
                <a:solidFill>
                  <a:srgbClr val="222635"/>
                </a:solidFill>
                <a:latin typeface="Roboto"/>
                <a:ea typeface="Roboto"/>
                <a:cs typeface="Roboto"/>
                <a:sym typeface="Roboto"/>
              </a:rPr>
              <a:t>The kube-scheduler (via its watcher) sees that a new Pod object is created on API server but is not bound to any node.</a:t>
            </a:r>
            <a:endParaRPr sz="900">
              <a:solidFill>
                <a:srgbClr val="22263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635"/>
              </a:buClr>
              <a:buSzPts val="900"/>
              <a:buFont typeface="Roboto"/>
              <a:buChar char="❏"/>
            </a:pPr>
            <a:r>
              <a:rPr lang="en" sz="900">
                <a:solidFill>
                  <a:srgbClr val="222635"/>
                </a:solidFill>
                <a:latin typeface="Roboto"/>
                <a:ea typeface="Roboto"/>
                <a:cs typeface="Roboto"/>
                <a:sym typeface="Roboto"/>
              </a:rPr>
              <a:t>kube-scheduler assigns a node to the pod and updates the API server.</a:t>
            </a:r>
            <a:endParaRPr sz="900">
              <a:solidFill>
                <a:srgbClr val="22263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635"/>
              </a:buClr>
              <a:buSzPts val="900"/>
              <a:buFont typeface="Roboto"/>
              <a:buChar char="❏"/>
            </a:pPr>
            <a:r>
              <a:rPr lang="en" sz="900">
                <a:solidFill>
                  <a:srgbClr val="222635"/>
                </a:solidFill>
                <a:latin typeface="Roboto"/>
                <a:ea typeface="Roboto"/>
                <a:cs typeface="Roboto"/>
                <a:sym typeface="Roboto"/>
              </a:rPr>
              <a:t>This change is then propagated to the etcd data store. The API server also reflects this node assignment on its Pod object.</a:t>
            </a:r>
            <a:endParaRPr sz="900">
              <a:solidFill>
                <a:srgbClr val="22263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635"/>
              </a:buClr>
              <a:buSzPts val="900"/>
              <a:buFont typeface="Roboto"/>
              <a:buChar char="❏"/>
            </a:pPr>
            <a:r>
              <a:rPr lang="en" sz="900">
                <a:solidFill>
                  <a:srgbClr val="222635"/>
                </a:solidFill>
                <a:latin typeface="Roboto"/>
                <a:ea typeface="Roboto"/>
                <a:cs typeface="Roboto"/>
                <a:sym typeface="Roboto"/>
              </a:rPr>
              <a:t>Kubelet on every node also runs watchers who keep watching API server. Kubelet on the destination node sees that a new Pod is assigned to it.</a:t>
            </a:r>
            <a:endParaRPr sz="900">
              <a:solidFill>
                <a:srgbClr val="22263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635"/>
              </a:buClr>
              <a:buSzPts val="900"/>
              <a:buFont typeface="Roboto"/>
              <a:buChar char="❏"/>
            </a:pPr>
            <a:r>
              <a:rPr lang="en" sz="900">
                <a:solidFill>
                  <a:srgbClr val="222635"/>
                </a:solidFill>
                <a:latin typeface="Roboto"/>
                <a:ea typeface="Roboto"/>
                <a:cs typeface="Roboto"/>
                <a:sym typeface="Roboto"/>
              </a:rPr>
              <a:t>Kubelet starts the pod on its node by calling Docker and updates the container state back to the API server.</a:t>
            </a:r>
            <a:endParaRPr sz="900">
              <a:solidFill>
                <a:srgbClr val="22263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635"/>
              </a:buClr>
              <a:buSzPts val="900"/>
              <a:buFont typeface="Roboto"/>
              <a:buChar char="❏"/>
            </a:pPr>
            <a:r>
              <a:rPr lang="en" sz="900">
                <a:solidFill>
                  <a:srgbClr val="222635"/>
                </a:solidFill>
                <a:latin typeface="Roboto"/>
                <a:ea typeface="Roboto"/>
                <a:cs typeface="Roboto"/>
                <a:sym typeface="Roboto"/>
              </a:rPr>
              <a:t>The API server update the pod state into etcd.</a:t>
            </a:r>
            <a:endParaRPr sz="900">
              <a:solidFill>
                <a:srgbClr val="22263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635"/>
              </a:buClr>
              <a:buSzPts val="900"/>
              <a:buFont typeface="Roboto"/>
              <a:buChar char="❏"/>
            </a:pPr>
            <a:r>
              <a:rPr lang="en" sz="900">
                <a:solidFill>
                  <a:srgbClr val="222635"/>
                </a:solidFill>
                <a:latin typeface="Roboto"/>
                <a:ea typeface="Roboto"/>
                <a:cs typeface="Roboto"/>
                <a:sym typeface="Roboto"/>
              </a:rPr>
              <a:t>Once etcd sends the acknowledgment of a successful write, the API server sends an acknowledgment back to kubelet indicating that the event is accepted.</a:t>
            </a:r>
            <a:endParaRPr sz="900">
              <a:solidFill>
                <a:srgbClr val="22263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/>
        </p:nvSpPr>
        <p:spPr>
          <a:xfrm>
            <a:off x="322925" y="4030525"/>
            <a:ext cx="689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Sample Pod yaml link: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26"/>
          <p:cNvSpPr txBox="1"/>
          <p:nvPr/>
        </p:nvSpPr>
        <p:spPr>
          <a:xfrm>
            <a:off x="246800" y="504300"/>
            <a:ext cx="3209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POD O</a:t>
            </a:r>
            <a:r>
              <a:rPr lang="en" sz="17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perations</a:t>
            </a:r>
            <a:endParaRPr sz="1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6"/>
          <p:cNvSpPr txBox="1"/>
          <p:nvPr/>
        </p:nvSpPr>
        <p:spPr>
          <a:xfrm>
            <a:off x="380000" y="1018000"/>
            <a:ext cx="59553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Create a POD: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kubectl apply -f pod-test.yaml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Get pod: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kubectl get po -o wide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Describe pod: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kubectl describe po nginx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Exec cmds: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kubectl exec -it nginx sh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/>
        </p:nvSpPr>
        <p:spPr>
          <a:xfrm>
            <a:off x="303825" y="326300"/>
            <a:ext cx="3249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ReplicaSet</a:t>
            </a:r>
            <a:endParaRPr sz="17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5550" y="326299"/>
            <a:ext cx="4564849" cy="246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7"/>
          <p:cNvSpPr txBox="1"/>
          <p:nvPr/>
        </p:nvSpPr>
        <p:spPr>
          <a:xfrm>
            <a:off x="4705350" y="2812925"/>
            <a:ext cx="26511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apiVersion: apps/v1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kind: ReplicaSet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metadata: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name: frontend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labels: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app: guestbook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tier: frontend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spec: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# modify replicas according to your case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replicas: 3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selector: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matchLabels: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tier: frontend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template: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metadata: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labels: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tier: frontend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spec: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containers: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- name: php-redis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image: gcr.io/google_samples/gb-frontend:v3</a:t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7"/>
          <p:cNvSpPr txBox="1"/>
          <p:nvPr/>
        </p:nvSpPr>
        <p:spPr>
          <a:xfrm>
            <a:off x="-128125" y="735100"/>
            <a:ext cx="4414800" cy="40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7493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100"/>
              <a:buFont typeface="Georgia"/>
              <a:buChar char="●"/>
            </a:pPr>
            <a:r>
              <a:rPr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ReplicaSet’s purpose is to maintain a stable set of replica Pods (Identical Pods) running at any given time.</a:t>
            </a:r>
            <a:endParaRPr sz="11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298450" lvl="0" marL="749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100"/>
              <a:buFont typeface="Georgia"/>
              <a:buChar char="●"/>
            </a:pPr>
            <a:r>
              <a:rPr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ReplicaSet ensures a defined number of pods are always running.</a:t>
            </a:r>
            <a:endParaRPr sz="11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298450" lvl="0" marL="749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100"/>
              <a:buFont typeface="Georgia"/>
              <a:buChar char="●"/>
            </a:pPr>
            <a:r>
              <a:rPr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Kubernetes supports self-healing applications through ReplicaSets and Replication Controllers. </a:t>
            </a:r>
            <a:endParaRPr sz="11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298450" lvl="0" marL="749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100"/>
              <a:buFont typeface="Georgia"/>
              <a:buChar char="●"/>
            </a:pPr>
            <a:r>
              <a:rPr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The replication controller helps in ensuring that a POD is re-created automatically when the application within the POD crashes. It helps in ensuring enough replicas of the application are running at all times.</a:t>
            </a:r>
            <a:endParaRPr sz="11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298450" lvl="0" marL="7493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100"/>
              <a:buFont typeface="Georgia"/>
              <a:buChar char="●"/>
            </a:pPr>
            <a:r>
              <a:rPr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Usually, ReplicaSet should not created directly. However, Deployment is a higher-level concept that manages ReplicaSets and provides declarative updates to Pods.</a:t>
            </a:r>
            <a:endParaRPr sz="11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298450" lvl="0" marL="74930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rgbClr val="292929"/>
              </a:buClr>
              <a:buSzPts val="1100"/>
              <a:buFont typeface="Georgia"/>
              <a:buChar char="●"/>
            </a:pPr>
            <a:r>
              <a:rPr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It is recommend using Deployments instead of directly using ReplicaSets.</a:t>
            </a:r>
            <a:endParaRPr sz="11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8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1966" y="280275"/>
            <a:ext cx="3089934" cy="2291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8"/>
          <p:cNvSpPr txBox="1"/>
          <p:nvPr>
            <p:ph type="title"/>
          </p:nvPr>
        </p:nvSpPr>
        <p:spPr>
          <a:xfrm>
            <a:off x="128475" y="216375"/>
            <a:ext cx="8520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222222"/>
                </a:solidFill>
                <a:highlight>
                  <a:srgbClr val="FFFFFF"/>
                </a:highlight>
              </a:rPr>
              <a:t>Deployment</a:t>
            </a:r>
            <a:endParaRPr sz="17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189" name="Google Shape;189;p28"/>
          <p:cNvSpPr txBox="1"/>
          <p:nvPr/>
        </p:nvSpPr>
        <p:spPr>
          <a:xfrm>
            <a:off x="196325" y="1119000"/>
            <a:ext cx="526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8"/>
          <p:cNvSpPr txBox="1"/>
          <p:nvPr/>
        </p:nvSpPr>
        <p:spPr>
          <a:xfrm>
            <a:off x="6450" y="628500"/>
            <a:ext cx="3913800" cy="47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342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Deployment provides declarative updates for Pods (Identical Pods) and ReplicaSets.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Deployment creates a management object one level higher than a replica set, and enables you to deploy and manage updates for pods in a cluster.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Deployment handles the ReplicaSet, it gets automatically created with Deployment.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Deployment is the most common way to get your app on Kubernetes.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You describe a </a:t>
            </a:r>
            <a:r>
              <a:rPr i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desired state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in a Deployment, and the Deployment Controller changes the actual state to the desired state at a controlled rate.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34290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Deployment has details of how to roll out (or roll back) across versions of your application.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1225" y="2534072"/>
            <a:ext cx="4662774" cy="262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/>
        </p:nvSpPr>
        <p:spPr>
          <a:xfrm>
            <a:off x="0" y="609600"/>
            <a:ext cx="8202300" cy="37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Deployment use Case</a:t>
            </a:r>
            <a:endParaRPr sz="16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 following are typical use cases for Deployments:</a:t>
            </a:r>
            <a:endParaRPr sz="11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rgbClr val="3371E3"/>
                </a:solidFill>
                <a:highlight>
                  <a:schemeClr val="lt1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Create a Deployment to rollout a ReplicaSet</a:t>
            </a: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. The ReplicaSet creates Pods in the background. Check the status of the rollout to see if it succeeds or not.</a:t>
            </a:r>
            <a:endParaRPr sz="11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rgbClr val="3371E3"/>
                </a:solidFill>
                <a:highlight>
                  <a:schemeClr val="lt1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Declare the new state of the Pods</a:t>
            </a: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by updating the PodTemplateSpec of the Deployment. A new ReplicaSet is created and the Deployment manages moving the Pods from the old ReplicaSet to the new one at a controlled rate. Each new ReplicaSet updates the revision of the Deployment.</a:t>
            </a:r>
            <a:endParaRPr sz="11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rgbClr val="3371E3"/>
                </a:solidFill>
                <a:highlight>
                  <a:schemeClr val="lt1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Rollback to an earlier Deployment revision</a:t>
            </a: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if the current state of the Deployment is not stable. Each rollback updates the revision of the Deployment.</a:t>
            </a:r>
            <a:endParaRPr sz="11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rgbClr val="3371E3"/>
                </a:solidFill>
                <a:highlight>
                  <a:schemeClr val="lt1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Scale up the Deployment to facilitate more load</a:t>
            </a: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1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rgbClr val="3371E3"/>
                </a:solidFill>
                <a:highlight>
                  <a:schemeClr val="lt1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Pause the rollout of a Deployment</a:t>
            </a: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to apply multiple fixes to its PodTemplateSpec and then resume it to start a new rollout.</a:t>
            </a:r>
            <a:endParaRPr sz="11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rgbClr val="3371E3"/>
                </a:solidFill>
                <a:highlight>
                  <a:schemeClr val="lt1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Use the status of the Deployment</a:t>
            </a: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as an indicator that a rollout has stuck.</a:t>
            </a:r>
            <a:endParaRPr sz="11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222222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rgbClr val="3371E3"/>
                </a:solidFill>
                <a:highlight>
                  <a:schemeClr val="lt1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Clean up older ReplicaSets</a:t>
            </a: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that you don't need anymore.</a:t>
            </a:r>
            <a:endParaRPr sz="11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/>
        </p:nvSpPr>
        <p:spPr>
          <a:xfrm>
            <a:off x="565550" y="1075625"/>
            <a:ext cx="32028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b="1" lang="en" sz="1100">
                <a:solidFill>
                  <a:schemeClr val="dk1"/>
                </a:solidFill>
              </a:rPr>
              <a:t>Kubernetes Control Loop &amp; Objects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b="1" lang="en" sz="1100">
                <a:solidFill>
                  <a:schemeClr val="dk1"/>
                </a:solidFill>
              </a:rPr>
              <a:t>Object M</a:t>
            </a:r>
            <a:r>
              <a:rPr b="1" lang="en" sz="1100">
                <a:solidFill>
                  <a:schemeClr val="dk1"/>
                </a:solidFill>
              </a:rPr>
              <a:t>anagement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100">
                <a:solidFill>
                  <a:schemeClr val="dk1"/>
                </a:solidFill>
              </a:rPr>
              <a:t>Imperative 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100">
                <a:solidFill>
                  <a:schemeClr val="dk1"/>
                </a:solidFill>
              </a:rPr>
              <a:t>Declarative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b="1" lang="en" sz="1100">
                <a:solidFill>
                  <a:schemeClr val="dk1"/>
                </a:solidFill>
              </a:rPr>
              <a:t>Kubernetes Objects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100">
                <a:solidFill>
                  <a:schemeClr val="dk1"/>
                </a:solidFill>
              </a:rPr>
              <a:t>PODs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100">
                <a:solidFill>
                  <a:schemeClr val="dk1"/>
                </a:solidFill>
              </a:rPr>
              <a:t>ReplicaSets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100">
                <a:solidFill>
                  <a:schemeClr val="dk1"/>
                </a:solidFill>
              </a:rPr>
              <a:t>Deployments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100">
                <a:solidFill>
                  <a:schemeClr val="dk1"/>
                </a:solidFill>
              </a:rPr>
              <a:t>Namespaces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100">
                <a:solidFill>
                  <a:schemeClr val="dk1"/>
                </a:solidFill>
              </a:rPr>
              <a:t>Jobs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100">
                <a:solidFill>
                  <a:schemeClr val="dk1"/>
                </a:solidFill>
              </a:rPr>
              <a:t>CronJobs</a:t>
            </a:r>
            <a:endParaRPr sz="1500"/>
          </a:p>
        </p:txBody>
      </p:sp>
      <p:sp>
        <p:nvSpPr>
          <p:cNvPr id="57" name="Google Shape;57;p12"/>
          <p:cNvSpPr txBox="1"/>
          <p:nvPr/>
        </p:nvSpPr>
        <p:spPr>
          <a:xfrm>
            <a:off x="574525" y="333725"/>
            <a:ext cx="302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Agenda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58;p12"/>
          <p:cNvSpPr txBox="1"/>
          <p:nvPr/>
        </p:nvSpPr>
        <p:spPr>
          <a:xfrm>
            <a:off x="4223150" y="1075625"/>
            <a:ext cx="30000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b="1" lang="en" sz="1100">
                <a:solidFill>
                  <a:schemeClr val="dk1"/>
                </a:solidFill>
              </a:rPr>
              <a:t>Services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100">
                <a:solidFill>
                  <a:schemeClr val="dk1"/>
                </a:solidFill>
              </a:rPr>
              <a:t>Services Cluster IP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100">
                <a:solidFill>
                  <a:schemeClr val="dk1"/>
                </a:solidFill>
              </a:rPr>
              <a:t>Services NodePort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100">
                <a:solidFill>
                  <a:schemeClr val="dk1"/>
                </a:solidFill>
              </a:rPr>
              <a:t>Services - Loadbalancer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★"/>
            </a:pPr>
            <a:r>
              <a:rPr b="1" lang="en" sz="1100">
                <a:solidFill>
                  <a:schemeClr val="dk1"/>
                </a:solidFill>
              </a:rPr>
              <a:t>Hands On</a:t>
            </a:r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9250" y="190900"/>
            <a:ext cx="6322124" cy="50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 txBox="1"/>
          <p:nvPr/>
        </p:nvSpPr>
        <p:spPr>
          <a:xfrm>
            <a:off x="24850" y="345725"/>
            <a:ext cx="20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Deployment flow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30"/>
          <p:cNvSpPr txBox="1"/>
          <p:nvPr/>
        </p:nvSpPr>
        <p:spPr>
          <a:xfrm>
            <a:off x="171825" y="1041300"/>
            <a:ext cx="2766600" cy="17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Deployment: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apply -f 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pod-deployment.yaml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see the ReplicaSet (</a:t>
            </a:r>
            <a:r>
              <a:rPr lang="en" sz="8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rs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) created by the Deployment, run 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kubectl get rs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/>
        </p:nvSpPr>
        <p:spPr>
          <a:xfrm>
            <a:off x="86775" y="265225"/>
            <a:ext cx="467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Roll out and roll over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31"/>
          <p:cNvSpPr txBox="1"/>
          <p:nvPr/>
        </p:nvSpPr>
        <p:spPr>
          <a:xfrm>
            <a:off x="79775" y="633850"/>
            <a:ext cx="3547200" cy="42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RollOut:</a:t>
            </a:r>
            <a:r>
              <a:rPr lang="en" sz="9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9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0" marL="257175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Each time a new Deployment is observed by the Deployment controller, a ReplicaSet is created to bring up the desired Pods. 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257175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Roboto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If the Deployment is updated, the existing ReplicaSet that controls Pods whose labels match </a:t>
            </a:r>
            <a:r>
              <a:rPr lang="en" sz="8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.spec.selector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but whose template does not match </a:t>
            </a:r>
            <a:r>
              <a:rPr lang="en" sz="8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.spec.template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are scaled down. 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257175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Roboto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Eventually, the new ReplicaSet is scaled to </a:t>
            </a:r>
            <a:r>
              <a:rPr lang="en" sz="8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.spec.replicas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all old ReplicaSets is scaled</a:t>
            </a: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0.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oll over:</a:t>
            </a:r>
            <a:endParaRPr b="1" sz="11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73050" lvl="0" marL="2857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700"/>
              <a:buFont typeface="Courier New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Update a Deployment while an existing rollout is in progress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73050" lvl="0" marL="2857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700"/>
              <a:buFont typeface="Courier New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Deployment creates a new ReplicaSet as per the update and start scaling that up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79400" lvl="0" marL="28575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222222"/>
              </a:buClr>
              <a:buSzPts val="800"/>
              <a:buFont typeface="Courier New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Rolls over the ReplicaSet that it was scaling up previously -- it will add it to its list of old ReplicaSets and start scaling it down.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0" name="Google Shape;2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8375" y="384825"/>
            <a:ext cx="5185624" cy="3315551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1"/>
          <p:cNvSpPr txBox="1"/>
          <p:nvPr/>
        </p:nvSpPr>
        <p:spPr>
          <a:xfrm>
            <a:off x="4153775" y="3846525"/>
            <a:ext cx="3748200" cy="12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RollOut new version</a:t>
            </a:r>
            <a:endParaRPr sz="11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</a:t>
            </a:r>
            <a:r>
              <a:rPr lang="en" sz="850">
                <a:solidFill>
                  <a:srgbClr val="AA22FF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image deployment/nginx-deployment </a:t>
            </a:r>
            <a:r>
              <a:rPr lang="en" sz="850">
                <a:solidFill>
                  <a:srgbClr val="B8860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nginx</a:t>
            </a:r>
            <a:r>
              <a:rPr lang="en" sz="8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nginx:1.16.1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Rollout status: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rollout status deployment/nginx-deployment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/>
        </p:nvSpPr>
        <p:spPr>
          <a:xfrm>
            <a:off x="253850" y="466100"/>
            <a:ext cx="809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RollBack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32"/>
          <p:cNvSpPr txBox="1"/>
          <p:nvPr/>
        </p:nvSpPr>
        <p:spPr>
          <a:xfrm>
            <a:off x="253850" y="942500"/>
            <a:ext cx="7936500" cy="41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7975" lvl="0" marL="31432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50"/>
              <a:buChar char="●"/>
            </a:pPr>
            <a:r>
              <a:rPr lang="en" sz="1250">
                <a:solidFill>
                  <a:srgbClr val="222222"/>
                </a:solidFill>
              </a:rPr>
              <a:t>Rollback to old version of deployment.</a:t>
            </a:r>
            <a:endParaRPr sz="1250">
              <a:solidFill>
                <a:srgbClr val="222222"/>
              </a:solidFill>
            </a:endParaRPr>
          </a:p>
          <a:p>
            <a:pPr indent="-307975" lvl="0" marL="31432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250"/>
              <a:buChar char="●"/>
            </a:pPr>
            <a:r>
              <a:rPr lang="en" sz="1250">
                <a:solidFill>
                  <a:srgbClr val="222222"/>
                </a:solidFill>
              </a:rPr>
              <a:t>K8s maintain </a:t>
            </a:r>
            <a:r>
              <a:rPr lang="en" sz="1250">
                <a:solidFill>
                  <a:srgbClr val="222222"/>
                </a:solidFill>
              </a:rPr>
              <a:t>history</a:t>
            </a:r>
            <a:r>
              <a:rPr lang="en" sz="1250">
                <a:solidFill>
                  <a:srgbClr val="222222"/>
                </a:solidFill>
              </a:rPr>
              <a:t> of rollout.</a:t>
            </a:r>
            <a:endParaRPr sz="1250">
              <a:solidFill>
                <a:srgbClr val="222222"/>
              </a:solidFill>
            </a:endParaRPr>
          </a:p>
          <a:p>
            <a:pPr indent="-307975" lvl="0" marL="31432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250"/>
              <a:buFont typeface="Courier New"/>
              <a:buChar char="●"/>
            </a:pPr>
            <a:r>
              <a:rPr lang="en" sz="1250">
                <a:solidFill>
                  <a:srgbClr val="222222"/>
                </a:solidFill>
              </a:rPr>
              <a:t>Rollback can be done to previous revision or a particular revision as we</a:t>
            </a:r>
            <a:r>
              <a:rPr lang="en" sz="125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ll</a:t>
            </a:r>
            <a:endParaRPr sz="1250">
              <a:solidFill>
                <a:srgbClr val="22222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Rollout history:</a:t>
            </a:r>
            <a:endParaRPr sz="1050">
              <a:solidFill>
                <a:srgbClr val="22222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rollout </a:t>
            </a:r>
            <a:r>
              <a:rPr lang="en" sz="1050">
                <a:solidFill>
                  <a:srgbClr val="AA22FF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history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deployment/nginx-deployment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Reviosn details:</a:t>
            </a:r>
            <a:endParaRPr sz="1050">
              <a:solidFill>
                <a:srgbClr val="22222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rollout </a:t>
            </a:r>
            <a:r>
              <a:rPr lang="en" sz="1050">
                <a:solidFill>
                  <a:srgbClr val="AA22FF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history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deployment/nginx-deployment --revision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=2</a:t>
            </a:r>
            <a:endParaRPr sz="1050">
              <a:solidFill>
                <a:srgbClr val="666666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Rollback:</a:t>
            </a:r>
            <a:endParaRPr sz="1050">
              <a:solidFill>
                <a:srgbClr val="22222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Rollback to previous version:</a:t>
            </a:r>
            <a:endParaRPr sz="1050">
              <a:solidFill>
                <a:srgbClr val="22222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rollout undo deployment/nginx-deployment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Rollback to specicfc revision:</a:t>
            </a:r>
            <a:endParaRPr sz="1050">
              <a:solidFill>
                <a:srgbClr val="22222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rollout undo deployment/nginx-deployment --to-revision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=2</a:t>
            </a:r>
            <a:endParaRPr sz="1050">
              <a:solidFill>
                <a:srgbClr val="666666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/>
        </p:nvSpPr>
        <p:spPr>
          <a:xfrm>
            <a:off x="174525" y="351275"/>
            <a:ext cx="731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Scaling a Deployment</a:t>
            </a:r>
            <a:r>
              <a:rPr lang="en"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33"/>
          <p:cNvSpPr txBox="1"/>
          <p:nvPr/>
        </p:nvSpPr>
        <p:spPr>
          <a:xfrm>
            <a:off x="159475" y="709100"/>
            <a:ext cx="2804100" cy="51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20002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When traffic increases, we will need to scale the application to keep up with user demand.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28600" lvl="0" marL="20002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0" marL="20002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Scaling is accomplished by changing the number of replicas in a Deployment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scale deployment/nginx-deployment --replicas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=10</a:t>
            </a:r>
            <a:endParaRPr sz="1050">
              <a:solidFill>
                <a:srgbClr val="666666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666666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Autoscaling: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can setup an autoscaler for Deployment and choose the minimum and maximum number of Pods you want to run based on the CPU utilization of your existing Pods.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autoscale deployment/nginx-deployment --min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=10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--max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=15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--cpu-percent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=80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4" name="Google Shape;22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1550" y="799950"/>
            <a:ext cx="6318274" cy="346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/>
          <p:nvPr/>
        </p:nvSpPr>
        <p:spPr>
          <a:xfrm>
            <a:off x="187225" y="247050"/>
            <a:ext cx="8526300" cy="5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Pausing and Resuming a rollout of a Deployment: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For multiple updates, pause rollouts for that Deployment.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When you're ready to apply those changes, resume rollouts for the Deployment.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approach allows to apply multiple fixes in between pausing and resuming without triggering unnecessary rollouts.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Pause a rollout: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rollout pause deployment/nginx-deployment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Update rollout: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</a:t>
            </a:r>
            <a:r>
              <a:rPr lang="en" sz="1050">
                <a:solidFill>
                  <a:srgbClr val="AA22FF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image deployment/nginx-deployment </a:t>
            </a:r>
            <a:r>
              <a:rPr lang="en" sz="1050">
                <a:solidFill>
                  <a:srgbClr val="B8860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nginx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nginx:1.16.1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Check no RS created: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rollout </a:t>
            </a:r>
            <a:r>
              <a:rPr lang="en" sz="1050">
                <a:solidFill>
                  <a:srgbClr val="AA22FF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history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deployment/nginx-deployment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get rs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Set one more changes in rollout: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</a:t>
            </a:r>
            <a:r>
              <a:rPr lang="en" sz="1050">
                <a:solidFill>
                  <a:srgbClr val="AA22FF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resources deployment/nginx-deployment -c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nginx --limits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B8860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cpu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200m,memory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512Mi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Resume rollout: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rollout resume deployment/nginx-deployment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Watch RS: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get rs -w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/>
        </p:nvSpPr>
        <p:spPr>
          <a:xfrm>
            <a:off x="226600" y="852125"/>
            <a:ext cx="5461200" cy="34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257175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●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Job runs pods that perform a completable task.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257175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●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Job creates one or more Pods and will continue to retry execution of the Pods until a specified number of them successfully terminate.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257175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●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Job ensures a pod properly runs to completion.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257175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●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Deleting a Job will clean up the Pods it created. Suspending a Job will delete its active Pods until the Job is resumed again.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257175" rtl="0" algn="l">
              <a:lnSpc>
                <a:spcPct val="115000"/>
              </a:lnSpc>
              <a:spcBef>
                <a:spcPts val="1700"/>
              </a:spcBef>
              <a:spcAft>
                <a:spcPts val="1000"/>
              </a:spcAft>
              <a:buClr>
                <a:srgbClr val="292929"/>
              </a:buClr>
              <a:buSzPts val="1500"/>
              <a:buFont typeface="Georgia"/>
              <a:buChar char="●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controller for Jobs tracks Job objects (to discover new work) and Pod objects (to run the Jobs, and then to see when the work is finished). 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5" name="Google Shape;235;p35"/>
          <p:cNvSpPr txBox="1"/>
          <p:nvPr/>
        </p:nvSpPr>
        <p:spPr>
          <a:xfrm>
            <a:off x="5924425" y="572600"/>
            <a:ext cx="2865600" cy="3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apiVersion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batch/v1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kind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Job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metadata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pi-with-timeout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spec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backoffLimit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activeDeadlineSeconds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endParaRPr sz="1050">
              <a:solidFill>
                <a:srgbClr val="666666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ttlSecondsAfterFinished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endParaRPr sz="1050">
              <a:solidFill>
                <a:srgbClr val="666666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template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spec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containers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- </a:t>
            </a: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pi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perl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050">
                <a:solidFill>
                  <a:srgbClr val="BB4444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"perl"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050">
                <a:solidFill>
                  <a:srgbClr val="BB4444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"-Mbignum=bpi"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BB4444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"-wle"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BB4444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"print bpi(2000)"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en" sz="10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restartPolicy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Never</a:t>
            </a:r>
            <a:endParaRPr sz="10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35"/>
          <p:cNvSpPr txBox="1"/>
          <p:nvPr/>
        </p:nvSpPr>
        <p:spPr>
          <a:xfrm>
            <a:off x="246250" y="325925"/>
            <a:ext cx="184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JOB :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/>
        </p:nvSpPr>
        <p:spPr>
          <a:xfrm>
            <a:off x="208900" y="348425"/>
            <a:ext cx="4699800" cy="39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Cron Job: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1150" lvl="0" marL="17145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CronJob creates Jobs on a repeating schedule.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1714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One CronJob object is like one line of a </a:t>
            </a:r>
            <a:r>
              <a:rPr i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crontab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(cron table) file. It runs a job periodically on a given schedule, written in Cron format.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17145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CronJobs are meant for performing regular scheduled actions such as backups, report generation, and so on.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17145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Each of those tasks should be configured to recur indefinitely (for example: once a day / week / month); you can define the point in time within that interval when the job should start.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36"/>
          <p:cNvSpPr txBox="1"/>
          <p:nvPr/>
        </p:nvSpPr>
        <p:spPr>
          <a:xfrm>
            <a:off x="5135650" y="256625"/>
            <a:ext cx="32169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apiVersion: batch/v1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kind: CronJob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metadata: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name: hello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spec: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schedule: "* * * * *"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jobTemplate: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spec: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template: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spec: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  containers: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  - name: hello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    image: busybox:1.28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    imagePullPolicy: IfNotPresent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    command: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    - /bin/sh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    - -c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    - date; echo Hello from the Kubernetes cluster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74EA7"/>
                </a:solidFill>
                <a:latin typeface="Roboto"/>
                <a:ea typeface="Roboto"/>
                <a:cs typeface="Roboto"/>
                <a:sym typeface="Roboto"/>
              </a:rPr>
              <a:t>          restartPolicy: OnFailure</a:t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674EA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3" name="Google Shape;24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1025" y="3030250"/>
            <a:ext cx="3094249" cy="222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7"/>
          <p:cNvSpPr txBox="1"/>
          <p:nvPr/>
        </p:nvSpPr>
        <p:spPr>
          <a:xfrm>
            <a:off x="192325" y="356100"/>
            <a:ext cx="8155500" cy="52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Namespace 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1150" lvl="0" marL="28575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Namespaces provides a mechanism for isolating groups of resources within a single cluster.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2857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Names of resources need to be unique within a namespace, but not across namespaces.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2857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Namespace-based scoping is applicable only for namespaced objects </a:t>
            </a:r>
            <a:r>
              <a:rPr i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(e.g. Deployments, Services, etc)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and not for cluster-wide objects </a:t>
            </a:r>
            <a:r>
              <a:rPr i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(e.g. StorageClass, Nodes, PersistentVolumes, etc)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.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2857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Namespaces enable organizing resources into non-overlapping groups (for example, per tenant, per environment, per project, per team)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Not All Objects are in a Namespace:</a:t>
            </a:r>
            <a:endParaRPr b="1"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Most Kubernetes resources (e.g. pods, services, replication controllers, and others) are in some namespaces. However namespace resources are not themselves in a namespace. And low-level resources, such as </a:t>
            </a:r>
            <a:r>
              <a:rPr lang="en" sz="1100">
                <a:solidFill>
                  <a:srgbClr val="292929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nodes</a:t>
            </a:r>
            <a:r>
              <a:rPr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and persistentVolumes, are not in any namespace.</a:t>
            </a:r>
            <a:endParaRPr sz="11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To see which Kubernetes resources are and aren't in a namespace:</a:t>
            </a:r>
            <a:endParaRPr sz="11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850">
                <a:solidFill>
                  <a:srgbClr val="0088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# In a namespace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api-resources --namespaced</a:t>
            </a:r>
            <a:r>
              <a:rPr lang="en" sz="8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AA22FF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850">
                <a:solidFill>
                  <a:srgbClr val="0088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# Not in a namespace</a:t>
            </a:r>
            <a:endParaRPr sz="850">
              <a:solidFill>
                <a:srgbClr val="222222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kubectl api-resources --namespaced</a:t>
            </a:r>
            <a:r>
              <a:rPr lang="en" sz="8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AA22FF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endParaRPr sz="850">
              <a:solidFill>
                <a:srgbClr val="AA22FF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8"/>
          <p:cNvSpPr txBox="1"/>
          <p:nvPr/>
        </p:nvSpPr>
        <p:spPr>
          <a:xfrm>
            <a:off x="268525" y="279900"/>
            <a:ext cx="7382700" cy="18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</a:rPr>
              <a:t>Four initial namespaces present:</a:t>
            </a:r>
            <a:endParaRPr sz="1200">
              <a:solidFill>
                <a:srgbClr val="333333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n" sz="1200">
                <a:solidFill>
                  <a:srgbClr val="333333"/>
                </a:solidFill>
              </a:rPr>
              <a:t>: where your resources you create would be deployed</a:t>
            </a:r>
            <a:endParaRPr sz="1200">
              <a:solidFill>
                <a:srgbClr val="333333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kube-system</a:t>
            </a:r>
            <a:r>
              <a:rPr lang="en" sz="1200">
                <a:solidFill>
                  <a:srgbClr val="333333"/>
                </a:solidFill>
              </a:rPr>
              <a:t>: where the objects created by the Kubernetes system would be stored</a:t>
            </a:r>
            <a:endParaRPr sz="1200">
              <a:solidFill>
                <a:srgbClr val="333333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kube-public</a:t>
            </a:r>
            <a:r>
              <a:rPr lang="en" sz="1200">
                <a:solidFill>
                  <a:srgbClr val="333333"/>
                </a:solidFill>
              </a:rPr>
              <a:t>: where the resources that should be visible and publicly readable should be stored</a:t>
            </a:r>
            <a:endParaRPr sz="1200">
              <a:solidFill>
                <a:srgbClr val="333333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33333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kube-node-lease</a:t>
            </a:r>
            <a:r>
              <a:rPr lang="en" sz="1200">
                <a:solidFill>
                  <a:srgbClr val="333333"/>
                </a:solidFill>
              </a:rPr>
              <a:t>: where Node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Lease</a:t>
            </a:r>
            <a:r>
              <a:rPr lang="en" sz="1200">
                <a:solidFill>
                  <a:srgbClr val="333333"/>
                </a:solidFill>
              </a:rPr>
              <a:t> objects are stored.</a:t>
            </a:r>
            <a:endParaRPr sz="12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4" name="Google Shape;25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1976" y="2599975"/>
            <a:ext cx="4440751" cy="248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Kubernetes Control Loop &amp; Objects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0"/>
          <p:cNvSpPr txBox="1"/>
          <p:nvPr/>
        </p:nvSpPr>
        <p:spPr>
          <a:xfrm>
            <a:off x="56375" y="387900"/>
            <a:ext cx="6587700" cy="44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Service: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Why: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Kubernetes </a:t>
            </a:r>
            <a:r>
              <a:rPr lang="en" sz="1000" u="sng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Pods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are created and destroyed to match the state of your cluster. Pods are nonpermanent resources. 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If you use a </a:t>
            </a:r>
            <a:r>
              <a:rPr lang="en" sz="1000" u="sng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Deployment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run your app, it can create and destroy Pods dynamically.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SO IP will change each time pod restart.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What: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85775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Service is used to expose an application deployed on a set of pods using a single endpoint. i.e. It maps a fixed IP address to a logical group of pods.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85775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Service provides stable networking for pods by bringing stable IP addresses and DNS names, and provide a way to Kubernetes to configuring a proxy to forward traffic to a set of pods.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85775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Service enables communication between nodes, pods, and users of app, both internal and external, to the cluster. Service also provides load balancing when you have Pod replicas.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85775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There are four 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types of Kubernetes services 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— </a:t>
            </a:r>
            <a:r>
              <a:rPr b="1"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ClusterIP, NodePort, LoadBalancer and ExternalName</a:t>
            </a:r>
            <a:endParaRPr b="1"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85775" rtl="0" algn="l">
              <a:lnSpc>
                <a:spcPct val="115000"/>
              </a:lnSpc>
              <a:spcBef>
                <a:spcPts val="1700"/>
              </a:spcBef>
              <a:spcAft>
                <a:spcPts val="1000"/>
              </a:spcAft>
              <a:buClr>
                <a:srgbClr val="292929"/>
              </a:buClr>
              <a:buSzPts val="1300"/>
              <a:buFont typeface="Georgia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set of Pods targeted by a Service is usually determined by a 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selector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Google Shape;265;p40"/>
          <p:cNvSpPr txBox="1"/>
          <p:nvPr/>
        </p:nvSpPr>
        <p:spPr>
          <a:xfrm>
            <a:off x="6878525" y="1265925"/>
            <a:ext cx="2265300" cy="23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apiVersion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v1</a:t>
            </a:r>
            <a:endParaRPr sz="8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kind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Service</a:t>
            </a:r>
            <a:endParaRPr sz="8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metadata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8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my-service</a:t>
            </a:r>
            <a:endParaRPr sz="8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spec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8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selector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8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8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MyApp</a:t>
            </a:r>
            <a:endParaRPr sz="8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ports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8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- </a:t>
            </a:r>
            <a:r>
              <a:rPr b="1" lang="en" sz="8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protocol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TCP</a:t>
            </a:r>
            <a:endParaRPr sz="8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en" sz="8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80</a:t>
            </a:r>
            <a:endParaRPr sz="8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en" sz="8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targetPort</a:t>
            </a:r>
            <a:r>
              <a:rPr lang="en" sz="8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8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9376</a:t>
            </a:r>
            <a:endParaRPr sz="850">
              <a:solidFill>
                <a:srgbClr val="666666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A64D7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Above specification creates a new Service object named "my-service", which targets TCP port 9376 on any Pod with the </a:t>
            </a:r>
            <a:r>
              <a:rPr lang="en" sz="700">
                <a:solidFill>
                  <a:srgbClr val="A64D79"/>
                </a:solidFill>
                <a:latin typeface="Courier New"/>
                <a:ea typeface="Courier New"/>
                <a:cs typeface="Courier New"/>
                <a:sym typeface="Courier New"/>
              </a:rPr>
              <a:t>app=MyApp</a:t>
            </a:r>
            <a:r>
              <a:rPr lang="en" sz="900">
                <a:solidFill>
                  <a:srgbClr val="A64D7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label.</a:t>
            </a:r>
            <a:endParaRPr sz="1100">
              <a:solidFill>
                <a:srgbClr val="A64D7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1"/>
          <p:cNvSpPr txBox="1"/>
          <p:nvPr/>
        </p:nvSpPr>
        <p:spPr>
          <a:xfrm>
            <a:off x="56375" y="387900"/>
            <a:ext cx="4802100" cy="44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9024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Types of Kubernetes Services</a:t>
            </a:r>
            <a:endParaRPr b="1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These services can be used in different ways based on the types.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0" marL="660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200"/>
              <a:buAutoNum type="arabicPeriod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ClusterIP (default) – Exposes the Service on an internal IP in the cluster. This type makes the Service only reachable from within the cluster.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0" marL="660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200"/>
              <a:buAutoNum type="arabicPeriod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NodePort – Exposes the Service on the same port of each selected Node in the cluster using NAT. Makes a Service accessible from outside the cluster using &lt;NodeIP&gt;:&lt;NodePort&gt;. </a:t>
            </a: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</a:rPr>
              <a:t>Superset of ClusterIP.</a:t>
            </a:r>
            <a:endParaRPr b="1"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0" marL="660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200"/>
              <a:buAutoNum type="arabicPeriod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LoadBalancer – Creates an external load balancer in the current cloud (if supported) and assigns a fixed, external IP to the Service. </a:t>
            </a: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</a:rPr>
              <a:t>Superset of NodePort.</a:t>
            </a:r>
            <a:endParaRPr b="1"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0" marL="660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200"/>
              <a:buAutoNum type="arabicPeriod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ExternalName – Exposes the Service using an arbitrary name (specified by externalName in the spec) by returning a CNAME record with the name.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700"/>
              </a:spcBef>
              <a:spcAft>
                <a:spcPts val="1000"/>
              </a:spcAft>
              <a:buNone/>
            </a:pPr>
            <a:r>
              <a:t/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1" name="Google Shape;2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8575" y="1846525"/>
            <a:ext cx="4123301" cy="231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2"/>
          <p:cNvSpPr txBox="1"/>
          <p:nvPr/>
        </p:nvSpPr>
        <p:spPr>
          <a:xfrm>
            <a:off x="119575" y="351275"/>
            <a:ext cx="309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Service: Cluster IP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7" name="Google Shape;27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6225" y="2980350"/>
            <a:ext cx="4082974" cy="2296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42"/>
          <p:cNvSpPr txBox="1"/>
          <p:nvPr/>
        </p:nvSpPr>
        <p:spPr>
          <a:xfrm>
            <a:off x="214775" y="756475"/>
            <a:ext cx="4130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</a:rPr>
              <a:t>Cluster IP is the default one used only for internal communication within the cluster through service, not to the external traffic.</a:t>
            </a:r>
            <a:endParaRPr sz="11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pic>
        <p:nvPicPr>
          <p:cNvPr id="279" name="Google Shape;27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4624" y="418450"/>
            <a:ext cx="4560176" cy="256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2"/>
          <p:cNvSpPr txBox="1"/>
          <p:nvPr/>
        </p:nvSpPr>
        <p:spPr>
          <a:xfrm>
            <a:off x="265625" y="1650375"/>
            <a:ext cx="3952800" cy="3137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CoreDNS, watches the Kubernetes API for new Services and creates a set of DNS records for each one. Pods should automatically be able to resolve Services by their DNS name and get virtual IP.</a:t>
            </a:r>
            <a:endParaRPr sz="9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kube-proxy watches the Kubernetes control plane for the addition and removal of Service and Endpoint objects. For each Service it opens a port (randomly chosen) on the local node. Any connections to this "proxy port" are proxied to one of the Service's backend Pods (as reported via Endpoints). kube-proxy takes the </a:t>
            </a:r>
            <a:r>
              <a:rPr lang="en" sz="7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SessionAffinity</a:t>
            </a: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 setting of the Service into account when deciding which backend Pod to use.</a:t>
            </a:r>
            <a:endParaRPr sz="9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Lastly, the user-space proxy installs iptables rules which capture traffic to the Service's </a:t>
            </a:r>
            <a:r>
              <a:rPr lang="en" sz="7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clusterIP</a:t>
            </a: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 (which is virtual) and </a:t>
            </a:r>
            <a:r>
              <a:rPr lang="en" sz="700">
                <a:solidFill>
                  <a:srgbClr val="222222"/>
                </a:solidFill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. The rules redirect that traffic to the proxy port which proxies the backend Pod.</a:t>
            </a:r>
            <a:endParaRPr sz="9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By default, kube-proxy in userspace mode chooses a backend via a round-robin algorithm.</a:t>
            </a:r>
            <a:endParaRPr sz="9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/>
        </p:nvSpPr>
        <p:spPr>
          <a:xfrm>
            <a:off x="119575" y="351275"/>
            <a:ext cx="309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Service: NodePort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" name="Google Shape;286;p43"/>
          <p:cNvSpPr txBox="1"/>
          <p:nvPr/>
        </p:nvSpPr>
        <p:spPr>
          <a:xfrm>
            <a:off x="214775" y="680275"/>
            <a:ext cx="4130100" cy="26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62C"/>
              </a:buClr>
              <a:buSzPts val="1200"/>
              <a:buChar char="●"/>
            </a:pPr>
            <a:r>
              <a:rPr lang="en" sz="1200">
                <a:solidFill>
                  <a:srgbClr val="21262C"/>
                </a:solidFill>
              </a:rPr>
              <a:t>NodePort services are accessible outside the cluster. </a:t>
            </a:r>
            <a:endParaRPr sz="1200">
              <a:solidFill>
                <a:srgbClr val="21262C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1262C"/>
              </a:buClr>
              <a:buSzPts val="1200"/>
              <a:buChar char="●"/>
            </a:pPr>
            <a:r>
              <a:rPr lang="en" sz="1200">
                <a:solidFill>
                  <a:srgbClr val="21262C"/>
                </a:solidFill>
              </a:rPr>
              <a:t>It creates a mapping of pods to its hosting node/machine on a static port. </a:t>
            </a:r>
            <a:endParaRPr sz="1200">
              <a:solidFill>
                <a:srgbClr val="21262C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1262C"/>
              </a:buClr>
              <a:buSzPts val="1200"/>
              <a:buChar char="●"/>
            </a:pPr>
            <a:r>
              <a:rPr lang="en" sz="1200">
                <a:solidFill>
                  <a:srgbClr val="21262C"/>
                </a:solidFill>
              </a:rPr>
              <a:t>NodePort is in range of ports 30000–32767</a:t>
            </a:r>
            <a:endParaRPr sz="1200">
              <a:solidFill>
                <a:srgbClr val="21262C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1262C"/>
              </a:buClr>
              <a:buSzPts val="1200"/>
              <a:buChar char="●"/>
            </a:pPr>
            <a:r>
              <a:rPr lang="en" sz="1200">
                <a:solidFill>
                  <a:srgbClr val="21262C"/>
                </a:solidFill>
              </a:rPr>
              <a:t>Kube-Proxy will be listening on Nodeport each Node</a:t>
            </a:r>
            <a:endParaRPr sz="1200">
              <a:solidFill>
                <a:srgbClr val="21262C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1262C"/>
              </a:buClr>
              <a:buSzPts val="1200"/>
              <a:buChar char="●"/>
            </a:pPr>
            <a:r>
              <a:rPr lang="en" sz="1200">
                <a:solidFill>
                  <a:srgbClr val="21262C"/>
                </a:solidFill>
              </a:rPr>
              <a:t>Recv. external traffic and forward to cluster IP</a:t>
            </a:r>
            <a:endParaRPr sz="1200">
              <a:solidFill>
                <a:srgbClr val="21262C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100">
              <a:solidFill>
                <a:srgbClr val="222222"/>
              </a:solidFill>
            </a:endParaRPr>
          </a:p>
        </p:txBody>
      </p:sp>
      <p:pic>
        <p:nvPicPr>
          <p:cNvPr id="287" name="Google Shape;28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7200" y="84275"/>
            <a:ext cx="3240125" cy="350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3"/>
          <p:cNvSpPr txBox="1"/>
          <p:nvPr/>
        </p:nvSpPr>
        <p:spPr>
          <a:xfrm>
            <a:off x="4615900" y="2898650"/>
            <a:ext cx="2220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apiVersion: v1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kind: Service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metadata: 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 name: my-nodeport-service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spec: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 selector:   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   app: my-app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 type: NodePort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 ports: 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 - name: http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   port: 80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   targetPort: 80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   nodePort: 30036</a:t>
            </a:r>
            <a:endParaRPr sz="90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   protocol: TCP</a:t>
            </a:r>
            <a:endParaRPr sz="11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4"/>
          <p:cNvSpPr txBox="1"/>
          <p:nvPr/>
        </p:nvSpPr>
        <p:spPr>
          <a:xfrm>
            <a:off x="195575" y="395425"/>
            <a:ext cx="20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Service: Load Balancer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94" name="Google Shape;29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050" y="3195200"/>
            <a:ext cx="4822826" cy="18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8800" y="478875"/>
            <a:ext cx="4072426" cy="22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44"/>
          <p:cNvSpPr txBox="1"/>
          <p:nvPr/>
        </p:nvSpPr>
        <p:spPr>
          <a:xfrm>
            <a:off x="6321275" y="2301325"/>
            <a:ext cx="1936800" cy="3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apiVersion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v1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kind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Service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metadata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my-service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spec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selector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MyApp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ports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-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protocol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TCP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80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targetPort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9376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clusterIP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10.0.171.239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LoadBalancer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status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loadBalancer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ingress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650">
              <a:solidFill>
                <a:srgbClr val="BBBBBB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- </a:t>
            </a:r>
            <a:r>
              <a:rPr b="1" lang="en" sz="650">
                <a:solidFill>
                  <a:srgbClr val="008000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ip</a:t>
            </a:r>
            <a:r>
              <a:rPr lang="en" sz="650">
                <a:solidFill>
                  <a:srgbClr val="222222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650">
                <a:solidFill>
                  <a:srgbClr val="BBBBBB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666666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192.0.2.127</a:t>
            </a:r>
            <a:endParaRPr sz="650">
              <a:solidFill>
                <a:srgbClr val="666666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rgbClr val="22863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44"/>
          <p:cNvSpPr txBox="1"/>
          <p:nvPr/>
        </p:nvSpPr>
        <p:spPr>
          <a:xfrm>
            <a:off x="240475" y="886225"/>
            <a:ext cx="4680600" cy="13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1262C"/>
              </a:buClr>
              <a:buSzPts val="1300"/>
              <a:buChar char="●"/>
            </a:pPr>
            <a:r>
              <a:rPr lang="en" sz="1300">
                <a:solidFill>
                  <a:srgbClr val="21262C"/>
                </a:solidFill>
              </a:rPr>
              <a:t>This service type creates load balancers in various Cloud providers like AWS, GCP, Azure, etc., to expose our application to the Internet. </a:t>
            </a:r>
            <a:endParaRPr sz="1300">
              <a:solidFill>
                <a:srgbClr val="21262C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Clr>
                <a:srgbClr val="21262C"/>
              </a:buClr>
              <a:buSzPts val="1300"/>
              <a:buChar char="●"/>
            </a:pPr>
            <a:r>
              <a:rPr lang="en" sz="1300">
                <a:solidFill>
                  <a:srgbClr val="21262C"/>
                </a:solidFill>
              </a:rPr>
              <a:t>The Cloud provider will provide a mechanism for routing the traffic to the services.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6"/>
          <p:cNvSpPr txBox="1"/>
          <p:nvPr/>
        </p:nvSpPr>
        <p:spPr>
          <a:xfrm>
            <a:off x="297125" y="877400"/>
            <a:ext cx="7537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Practice: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Write a application and deploy in k8s cluster with NodePort and access from outside with Node IP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Write a application and deploy in k8s cluster with GCP LoadBalancer and access from outside with exposed IP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/>
        </p:nvSpPr>
        <p:spPr>
          <a:xfrm>
            <a:off x="138750" y="364325"/>
            <a:ext cx="5130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K8s Control Loops: Current state vs Desired state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9179" y="319575"/>
            <a:ext cx="2968100" cy="222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4251" y="2580777"/>
            <a:ext cx="4403026" cy="254330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145100" y="1054950"/>
            <a:ext cx="3906900" cy="3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Roboto"/>
              <a:buChar char="❏"/>
            </a:pPr>
            <a:r>
              <a:rPr lang="en" sz="13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As a key principle of its design, Kubernetes uses lots of controllers that each manage a particular aspect of cluster state. </a:t>
            </a:r>
            <a:endParaRPr sz="13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Roboto"/>
              <a:buChar char="❏"/>
            </a:pPr>
            <a:r>
              <a:rPr lang="en" sz="13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controller tracks at least one Kubernetes </a:t>
            </a:r>
            <a:r>
              <a:rPr lang="en" sz="13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resource type Object</a:t>
            </a:r>
            <a:r>
              <a:rPr lang="en" sz="13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3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Roboto"/>
              <a:buChar char="❏"/>
            </a:pPr>
            <a:r>
              <a:rPr lang="en" sz="13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These </a:t>
            </a:r>
            <a:r>
              <a:rPr lang="en" sz="1300">
                <a:solidFill>
                  <a:srgbClr val="222222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objects</a:t>
            </a:r>
            <a:r>
              <a:rPr lang="en" sz="13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have a spec field that represents the desired state. </a:t>
            </a:r>
            <a:endParaRPr sz="13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222222"/>
              </a:buClr>
              <a:buSzPts val="1300"/>
              <a:buFont typeface="Roboto"/>
              <a:buChar char="❏"/>
            </a:pPr>
            <a:r>
              <a:rPr lang="en" sz="13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controller(s) for that resource are responsible for making the current state come closer to that desired state.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/>
        </p:nvSpPr>
        <p:spPr>
          <a:xfrm>
            <a:off x="110300" y="283150"/>
            <a:ext cx="4058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Kubernetes Objects</a:t>
            </a:r>
            <a:endParaRPr sz="2100"/>
          </a:p>
        </p:txBody>
      </p:sp>
      <p:sp>
        <p:nvSpPr>
          <p:cNvPr id="77" name="Google Shape;77;p15"/>
          <p:cNvSpPr txBox="1"/>
          <p:nvPr/>
        </p:nvSpPr>
        <p:spPr>
          <a:xfrm>
            <a:off x="-14800" y="755700"/>
            <a:ext cx="4485300" cy="4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Objects are persistent entities in etcd, to </a:t>
            </a: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represent the state of cluster like pod, deployment/pv etc.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is a "record of intent" created in k8s when user apply config like create a pod/deployment/job etc.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❏"/>
            </a:pP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Kubernetes APIs to create, modify, or delete object</a:t>
            </a:r>
            <a:endParaRPr sz="12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400"/>
              <a:buChar char="❏"/>
            </a:pP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When using </a:t>
            </a:r>
            <a:r>
              <a:rPr lang="en" sz="1000">
                <a:solidFill>
                  <a:srgbClr val="22222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kubectl</a:t>
            </a: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command-line interface, the CLI makes the necessary Kubernetes API calls.</a:t>
            </a:r>
            <a:endParaRPr sz="12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nce create the object, the Kubernetes system will constantly work to ensure that object exists.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222222"/>
              </a:buClr>
              <a:buSzPts val="1200"/>
              <a:buFont typeface="Roboto"/>
              <a:buChar char="❏"/>
            </a:pP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desired state:</a:t>
            </a:r>
            <a:r>
              <a:rPr b="1" i="1" lang="en" sz="12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By creating an object, effectively telling the Kubernetes system what cluster's workload to look like.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9100" y="1150725"/>
            <a:ext cx="4199674" cy="323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/>
        </p:nvSpPr>
        <p:spPr>
          <a:xfrm>
            <a:off x="174375" y="770075"/>
            <a:ext cx="3885300" cy="42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Almost every Kubernetes object includes two nested object fields that govern the object's configuration: the object </a:t>
            </a: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spec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the object </a:t>
            </a: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status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spec</a:t>
            </a: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When create the object, need to providing a description of the characteristics we want the resource to have: its</a:t>
            </a: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i="1"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desired state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status</a:t>
            </a:r>
            <a:r>
              <a:rPr b="1" lang="en" sz="100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Describes the </a:t>
            </a:r>
            <a:r>
              <a:rPr b="1" i="1"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current state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of the object, supplied and updated by the Kubernetes system and its components.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Kubernetes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control plane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continually and actively manages every object's actual state to match the desired state you supplied.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151450" y="300225"/>
            <a:ext cx="4066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Object Spec and Status</a:t>
            </a:r>
            <a:endParaRPr b="1" sz="13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2050" y="1443375"/>
            <a:ext cx="5191949" cy="289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339325" y="777169"/>
            <a:ext cx="48210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000"/>
              <a:buFont typeface="Roboto"/>
              <a:buAutoNum type="arabicPeriod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User provide below info: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000"/>
              <a:buFont typeface="Roboto"/>
              <a:buChar char="○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meta 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info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like name, labels etc. 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Roboto"/>
              <a:buChar char="○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spec that describes its desired state,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000"/>
              <a:buFont typeface="Roboto"/>
              <a:buAutoNum type="arabicPeriod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K8s 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control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plan and other 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components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maintain object status and current state of Object: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3 parts of config file: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Metadata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Name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Labels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----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Specification (configuration)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Replicaset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Matchlabels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Containers template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Image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Ports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Env etc. 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Status (generated by kubernetes)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Status is maintained in etcd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Desired state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Actual state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-"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Controller try to make same actual to desired state which make it self healing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200" y="2490422"/>
            <a:ext cx="2632351" cy="2543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17"/>
          <p:cNvCxnSpPr/>
          <p:nvPr/>
        </p:nvCxnSpPr>
        <p:spPr>
          <a:xfrm flipH="1" rot="10800000">
            <a:off x="2748525" y="2563800"/>
            <a:ext cx="2982000" cy="120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0650" y="304800"/>
            <a:ext cx="3134975" cy="21856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 flipH="1" rot="10800000">
            <a:off x="1621000" y="658675"/>
            <a:ext cx="4033500" cy="13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7"/>
          <p:cNvCxnSpPr/>
          <p:nvPr/>
        </p:nvCxnSpPr>
        <p:spPr>
          <a:xfrm flipH="1" rot="10800000">
            <a:off x="2482475" y="926525"/>
            <a:ext cx="3124200" cy="176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7"/>
          <p:cNvCxnSpPr>
            <a:endCxn id="93" idx="1"/>
          </p:cNvCxnSpPr>
          <p:nvPr/>
        </p:nvCxnSpPr>
        <p:spPr>
          <a:xfrm flipH="1" rot="10800000">
            <a:off x="2476150" y="1397611"/>
            <a:ext cx="3124500" cy="177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97" name="Google Shape;97;p17"/>
          <p:cNvSpPr txBox="1"/>
          <p:nvPr/>
        </p:nvSpPr>
        <p:spPr>
          <a:xfrm>
            <a:off x="119575" y="186775"/>
            <a:ext cx="4338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Sample </a:t>
            </a:r>
            <a:r>
              <a:rPr lang="en" sz="1700">
                <a:solidFill>
                  <a:schemeClr val="dk1"/>
                </a:solidFill>
              </a:rPr>
              <a:t>Kubernetes yaml file for object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K8s Object </a:t>
            </a:r>
            <a:r>
              <a:rPr lang="en"/>
              <a:t>Management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110300" y="283150"/>
            <a:ext cx="4058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Kubernetes Object </a:t>
            </a:r>
            <a:r>
              <a:rPr lang="en" sz="1700">
                <a:solidFill>
                  <a:schemeClr val="dk1"/>
                </a:solidFill>
              </a:rPr>
              <a:t>management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145175" y="794900"/>
            <a:ext cx="75216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kubectl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tool supports three kinds of object management: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Imperative commands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Imperative object configuration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Declarative object configuration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225" y="2161125"/>
            <a:ext cx="8318526" cy="242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Kubernetes Slide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